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2" r:id="rId5"/>
    <p:sldId id="263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0F78D9-676E-5848-1EE5-8EB3DBAE0112}" name="事務局" initials="事務局" userId="事務局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3"/>
    <p:restoredTop sz="96405"/>
  </p:normalViewPr>
  <p:slideViewPr>
    <p:cSldViewPr snapToGrid="0">
      <p:cViewPr varScale="1">
        <p:scale>
          <a:sx n="60" d="100"/>
          <a:sy n="60" d="100"/>
        </p:scale>
        <p:origin x="6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AF8953-8C49-B00E-9EBC-1A0915BDE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5845C0-0540-E2DE-4A45-D605BF5B6C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314906-3F6B-529A-D9B4-F8AAD38BF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574953-487C-E6DA-A462-01ABBD7D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AEB3CC-BA1C-E18D-2480-103420F0A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57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2A47E0-A6C9-D422-BC7A-50F84107A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99962C-24C1-0DBD-E0FB-4953A7E34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FCC14E-E502-E17A-EFB0-95E014E1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78E624-A04B-A7A6-F67D-374E00CFE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340C14-5638-8A98-D866-408644E46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81DC3D-EC86-98BD-D90C-EFA1B7DAF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63EAF5-4D34-1E2E-DE46-CA345EC7C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BA2466-B122-7D8D-4020-746FFF0A6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B90086-360D-AD15-F8FE-E0CC25DD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8DEE7F-2394-88A3-B859-D84F006D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82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27D4A0-5233-F0CF-07DD-88F11C09A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9D5AE8-75C4-5EC1-0A7A-A782AB2AE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64A52F-9220-D466-B5BD-132C9F73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A42EBF-ED14-17D6-9D78-4535C7476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CE91E-08A2-98CD-5D22-A6B65539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43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A281BD-392F-7E54-C982-8EA043F0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D8F8A7-EDB2-126E-B05C-C09D8F7AA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BE931C-8A28-EAEC-B10D-64A5B1FEC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C29F56-1405-5F87-F1F9-76BEC31E3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B48BF8-72A4-BBE6-7F5C-4CCEF3E7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612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8938E2-562E-1ABB-ED09-686506925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E44923-733E-7DDF-2ED7-F19824EE8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B8DC6E-9273-38C5-0E03-AAFDA6B02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9BC6B6-6DA3-4745-3D30-D3E535BEB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9A5DFA-D3A3-8506-5CDB-FB935EE1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22ECBC-BD8E-84DC-98EE-F1890240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89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61B17-BA6C-E5FB-789F-E9FBAEC83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C6B9BE-E643-C9DF-4ABF-CE8833140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D068DE-70DD-77AE-D7FD-1AC148017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BDFE1F-1B5E-7E47-E100-758E78FD9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77A6E9-8F4C-D71C-D212-91165989FC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980FA6-C8EA-E59A-8337-116FC9FA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234028-A0CD-9830-797D-291E9AFF7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91759D-D0F6-0E4B-6E63-8E988455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8C714B-8E80-D246-E3BA-67B320FE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4F0855-593A-1A10-6519-F7153DDDC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1A48368-3A3E-5E92-C705-EC2FD8D8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9473DA-853C-A76E-3364-D43587EE2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11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2A8ABA6-DA15-0EA2-B6FD-52A5A807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2EFA2D-1B5E-884D-8A25-5997C2B57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5D458FB-F1D7-ABE8-1EED-7D660594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74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24AC15-EE89-7E27-D30E-AE9EB9DFD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796FE3-4515-2BF9-016A-3CEEC2D50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1C4A06-FA47-5AC6-F111-E1A361672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E2C72B-3FF4-C5EC-80B8-604702267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B13FF7-5F47-35F6-78E2-9128D6BF8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75D1B7-2F9F-07F9-7821-249682726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649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8821A-7D50-8ECC-1FC3-CCD3CDE06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825CD0-BDAE-341A-2F87-94F35A89E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0BD07C-40D8-5476-0F81-11A6D76D1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7D32FA-DA8D-D614-D8C6-F9BD05F9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C4F684-408F-C824-269A-2F538E6A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E186D0-0C65-9CAE-FF18-B119B59A7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28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BDADE2-5608-85C7-1A90-BF4BEB12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19AEDBD-0540-FC6D-218C-46E2A88D9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8DD978-8AC1-F22C-5D00-01A1C33F0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5201E-DF64-FE41-8954-0453A134202A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46B12D-7B4E-A4B2-DF7E-16C038B99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E77023-7F6A-064D-999C-CC930A2A5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23D08-963E-4043-A0EC-38F6C9CD38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53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52B3FE-8AE4-1134-BD42-0CA2AE372E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8351"/>
            <a:ext cx="12192000" cy="2387600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+mn-ea"/>
                <a:ea typeface="+mn-ea"/>
              </a:rPr>
              <a:t>講座①</a:t>
            </a:r>
            <a:br>
              <a:rPr kumimoji="1" lang="en-US" altLang="ja-JP" sz="4000" dirty="0">
                <a:latin typeface="+mn-ea"/>
                <a:ea typeface="+mn-ea"/>
              </a:rPr>
            </a:br>
            <a:br>
              <a:rPr kumimoji="1" lang="en-US" altLang="ja-JP" sz="2000" dirty="0">
                <a:latin typeface="+mn-ea"/>
                <a:ea typeface="+mn-ea"/>
              </a:rPr>
            </a:br>
            <a:r>
              <a:rPr lang="ja-JP" altLang="en-US" sz="4400" b="1" dirty="0">
                <a:solidFill>
                  <a:srgbClr val="000000"/>
                </a:solidFill>
                <a:effectLst/>
                <a:latin typeface="+mn-ea"/>
                <a:ea typeface="+mn-ea"/>
              </a:rPr>
              <a:t>実践者が語る「新たな支援」のかたち</a:t>
            </a:r>
            <a:endParaRPr kumimoji="1" lang="ja-JP" altLang="en-US" b="1" dirty="0">
              <a:latin typeface="+mn-ea"/>
              <a:ea typeface="+mn-ea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D9DBF72-A71A-917E-F82E-B33BA995F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2238"/>
            <a:ext cx="9144000" cy="1655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ja-JP" altLang="en-US" sz="3200" dirty="0">
                <a:solidFill>
                  <a:prstClr val="black"/>
                </a:solidFill>
                <a:latin typeface="+mn-ea"/>
              </a:rPr>
              <a:t>川村　岳人</a:t>
            </a:r>
            <a:endParaRPr lang="en-US" altLang="ja-JP" sz="3200" dirty="0">
              <a:solidFill>
                <a:prstClr val="black"/>
              </a:solidFill>
              <a:latin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ja-JP" altLang="en-US" sz="3200" dirty="0">
                <a:solidFill>
                  <a:prstClr val="black"/>
                </a:solidFill>
                <a:latin typeface="+mn-ea"/>
              </a:rPr>
              <a:t>（立教大学</a:t>
            </a:r>
            <a:r>
              <a:rPr lang="ja-JP" altLang="en-US" sz="3200">
                <a:solidFill>
                  <a:prstClr val="black"/>
                </a:solidFill>
                <a:latin typeface="+mn-ea"/>
              </a:rPr>
              <a:t>コミュニティ福祉学部准教授</a:t>
            </a:r>
            <a:r>
              <a:rPr lang="ja-JP" altLang="en-US" sz="3200" dirty="0">
                <a:solidFill>
                  <a:prstClr val="black"/>
                </a:solidFill>
                <a:latin typeface="+mn-ea"/>
              </a:rPr>
              <a:t>）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DA10886-89FB-C31B-C733-32526FD67A4E}"/>
              </a:ext>
            </a:extLst>
          </p:cNvPr>
          <p:cNvSpPr txBox="1">
            <a:spLocks/>
          </p:cNvSpPr>
          <p:nvPr/>
        </p:nvSpPr>
        <p:spPr>
          <a:xfrm>
            <a:off x="1" y="3592296"/>
            <a:ext cx="12192000" cy="13556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2800" dirty="0">
                <a:latin typeface="+mj-ea"/>
              </a:rPr>
              <a:t>2025</a:t>
            </a:r>
            <a:r>
              <a:rPr lang="ja-JP" altLang="en-US" sz="2800" dirty="0">
                <a:latin typeface="+mj-ea"/>
              </a:rPr>
              <a:t>年</a:t>
            </a:r>
            <a:r>
              <a:rPr lang="en-US" altLang="ja-JP" sz="2800" dirty="0">
                <a:latin typeface="+mj-ea"/>
              </a:rPr>
              <a:t>7</a:t>
            </a:r>
            <a:r>
              <a:rPr lang="ja-JP" altLang="en-US" sz="2800" dirty="0">
                <a:latin typeface="+mj-ea"/>
              </a:rPr>
              <a:t>月</a:t>
            </a:r>
            <a:r>
              <a:rPr lang="en-US" altLang="ja-JP" sz="2800" dirty="0">
                <a:latin typeface="+mj-ea"/>
              </a:rPr>
              <a:t>5</a:t>
            </a:r>
            <a:r>
              <a:rPr lang="ja-JP" altLang="en-US" sz="2800" dirty="0">
                <a:latin typeface="+mj-ea"/>
              </a:rPr>
              <a:t>日</a:t>
            </a:r>
            <a:r>
              <a:rPr lang="en-US" altLang="ja-JP" sz="2800" dirty="0">
                <a:latin typeface="+mj-ea"/>
              </a:rPr>
              <a:t>(</a:t>
            </a:r>
            <a:r>
              <a:rPr lang="ja-JP" altLang="en-US" sz="2800" dirty="0">
                <a:latin typeface="+mj-ea"/>
              </a:rPr>
              <a:t>土</a:t>
            </a:r>
            <a:r>
              <a:rPr lang="en-US" altLang="ja-JP" sz="2800" dirty="0">
                <a:latin typeface="+mj-ea"/>
              </a:rPr>
              <a:t>)</a:t>
            </a:r>
          </a:p>
          <a:p>
            <a:pPr algn="ctr"/>
            <a:r>
              <a:rPr lang="ja-JP" altLang="en-US" sz="2800" dirty="0">
                <a:latin typeface="+mj-ea"/>
              </a:rPr>
              <a:t>公益財団法人鉄道弘済会</a:t>
            </a:r>
            <a:endParaRPr lang="en-US" altLang="ja-JP" sz="2800" dirty="0">
              <a:latin typeface="+mj-ea"/>
            </a:endParaRPr>
          </a:p>
          <a:p>
            <a:pPr algn="ctr"/>
            <a:r>
              <a:rPr lang="ja-JP" altLang="en-US" sz="2800" dirty="0">
                <a:latin typeface="+mj-ea"/>
              </a:rPr>
              <a:t>第</a:t>
            </a:r>
            <a:r>
              <a:rPr lang="en-US" altLang="ja-JP" sz="2800" dirty="0">
                <a:latin typeface="+mj-ea"/>
              </a:rPr>
              <a:t>61</a:t>
            </a:r>
            <a:r>
              <a:rPr lang="ja-JP" altLang="en-US" sz="2800" dirty="0">
                <a:latin typeface="+mj-ea"/>
              </a:rPr>
              <a:t>回社会福祉セミナー</a:t>
            </a:r>
          </a:p>
        </p:txBody>
      </p:sp>
    </p:spTree>
    <p:extLst>
      <p:ext uri="{BB962C8B-B14F-4D97-AF65-F5344CB8AC3E}">
        <p14:creationId xmlns:p14="http://schemas.microsoft.com/office/powerpoint/2010/main" val="135897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C00A20-6C87-2D90-BD8A-F2EB2931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4000" b="1" dirty="0"/>
              <a:t>本講座の趣旨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CA610-7680-9E65-0628-1103447E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1"/>
            <a:ext cx="10515600" cy="780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sz="3200" dirty="0"/>
              <a:t>テーマ：</a:t>
            </a:r>
            <a:r>
              <a:rPr lang="ja-JP" altLang="en-US" sz="3200" b="1" dirty="0">
                <a:solidFill>
                  <a:srgbClr val="000000"/>
                </a:solidFill>
                <a:effectLst/>
                <a:latin typeface="Helvetica" pitchFamily="2" charset="0"/>
              </a:rPr>
              <a:t>実践者が語る「新たな支援」のかたち</a:t>
            </a:r>
            <a:endParaRPr lang="ja-JP" altLang="en-US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89AC38A-AAC9-B620-F930-17F553C63169}"/>
              </a:ext>
            </a:extLst>
          </p:cNvPr>
          <p:cNvSpPr txBox="1">
            <a:spLocks/>
          </p:cNvSpPr>
          <p:nvPr/>
        </p:nvSpPr>
        <p:spPr>
          <a:xfrm>
            <a:off x="838199" y="2380128"/>
            <a:ext cx="10881733" cy="377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ja-JP" altLang="en-US" sz="2800" dirty="0">
                <a:solidFill>
                  <a:srgbClr val="000000"/>
                </a:solidFill>
                <a:latin typeface="Helvetica" pitchFamily="2" charset="0"/>
              </a:rPr>
              <a:t>社会福祉の領域において、「新たな支援」のかたちは常に実践の現場から発信されてきた。</a:t>
            </a:r>
            <a:endParaRPr lang="en-US" altLang="ja-JP" sz="2800" dirty="0">
              <a:solidFill>
                <a:srgbClr val="000000"/>
              </a:solidFill>
              <a:latin typeface="Helvetica" pitchFamily="2" charset="0"/>
            </a:endParaRPr>
          </a:p>
          <a:p>
            <a:pPr lvl="1"/>
            <a:endParaRPr lang="en-US" altLang="ja-JP" sz="2800" dirty="0">
              <a:solidFill>
                <a:srgbClr val="000000"/>
              </a:solidFill>
              <a:latin typeface="Helvetica" pitchFamily="2" charset="0"/>
            </a:endParaRPr>
          </a:p>
          <a:p>
            <a:pPr lvl="1"/>
            <a:r>
              <a:rPr lang="ja-JP" altLang="en-US" sz="2800" dirty="0">
                <a:solidFill>
                  <a:srgbClr val="000000"/>
                </a:solidFill>
                <a:latin typeface="Helvetica" pitchFamily="2" charset="0"/>
              </a:rPr>
              <a:t>今、全国で注目を集める実践者は、自らの支援の軸をどこに</a:t>
            </a:r>
            <a:endParaRPr lang="en-US" altLang="ja-JP" sz="2800" dirty="0">
              <a:solidFill>
                <a:srgbClr val="000000"/>
              </a:solidFill>
              <a:latin typeface="Helvetica" pitchFamily="2" charset="0"/>
            </a:endParaRPr>
          </a:p>
          <a:p>
            <a:pPr marL="457200" lvl="1" indent="0">
              <a:buNone/>
            </a:pPr>
            <a:r>
              <a:rPr lang="ja-JP" altLang="en-US" sz="2800" dirty="0">
                <a:solidFill>
                  <a:srgbClr val="000000"/>
                </a:solidFill>
                <a:latin typeface="Helvetica" pitchFamily="2" charset="0"/>
              </a:rPr>
              <a:t>  置き、どのような「支援者像」を意識しているのだろうか。</a:t>
            </a:r>
            <a:endParaRPr lang="en-US" altLang="ja-JP" sz="2800" dirty="0">
              <a:solidFill>
                <a:srgbClr val="000000"/>
              </a:solidFill>
              <a:latin typeface="Helvetica" pitchFamily="2" charset="0"/>
            </a:endParaRPr>
          </a:p>
          <a:p>
            <a:pPr lvl="1"/>
            <a:endParaRPr lang="en-US" altLang="ja-JP" sz="2800" dirty="0">
              <a:solidFill>
                <a:srgbClr val="000000"/>
              </a:solidFill>
              <a:latin typeface="Helvetica" pitchFamily="2" charset="0"/>
            </a:endParaRPr>
          </a:p>
          <a:p>
            <a:pPr lvl="1"/>
            <a:r>
              <a:rPr lang="ja-JP" altLang="en-US" sz="2800" dirty="0">
                <a:solidFill>
                  <a:srgbClr val="000000"/>
                </a:solidFill>
                <a:latin typeface="Helvetica" pitchFamily="2" charset="0"/>
              </a:rPr>
              <a:t>本講座では、実践者の語りを通じて、「新たな支援」のかたちについて考えたい。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5243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C00A20-6C87-2D90-BD8A-F2EB2931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4000" b="1" dirty="0"/>
              <a:t>本講座の内容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CA610-7680-9E65-0628-1103447E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1"/>
            <a:ext cx="10744200" cy="25706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ja-JP" altLang="en-US" dirty="0"/>
              <a:t>パネリスト</a:t>
            </a:r>
            <a:endParaRPr lang="en-US" altLang="ja-JP" dirty="0"/>
          </a:p>
          <a:p>
            <a:endParaRPr lang="en-US" altLang="ja-JP" sz="1100" dirty="0"/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sz="2800" b="1" dirty="0">
                <a:solidFill>
                  <a:srgbClr val="000000"/>
                </a:solidFill>
                <a:effectLst/>
                <a:latin typeface="Helvetica" pitchFamily="2" charset="0"/>
              </a:rPr>
              <a:t>大場　信一</a:t>
            </a:r>
            <a:r>
              <a:rPr lang="ja-JP" altLang="en-US" dirty="0">
                <a:solidFill>
                  <a:srgbClr val="000000"/>
                </a:solidFill>
                <a:effectLst/>
                <a:latin typeface="Helvetica" pitchFamily="2" charset="0"/>
              </a:rPr>
              <a:t>氏</a:t>
            </a:r>
            <a:r>
              <a:rPr lang="ja-JP" altLang="en-US" sz="1800" dirty="0">
                <a:solidFill>
                  <a:srgbClr val="000000"/>
                </a:solidFill>
                <a:effectLst/>
                <a:latin typeface="Helvetica" pitchFamily="2" charset="0"/>
              </a:rPr>
              <a:t>（社会福祉法人北翔会理事長兼総合施設長）</a:t>
            </a:r>
            <a:endParaRPr lang="en-US" altLang="ja-JP" sz="18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914400" lvl="1" indent="-457200">
              <a:buFont typeface="+mj-ea"/>
              <a:buAutoNum type="circleNumDbPlain"/>
            </a:pPr>
            <a:endParaRPr lang="en-US" altLang="ja-JP" sz="10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sz="2800" b="1" dirty="0">
                <a:solidFill>
                  <a:srgbClr val="000000"/>
                </a:solidFill>
                <a:effectLst/>
                <a:latin typeface="Helvetica" pitchFamily="2" charset="0"/>
              </a:rPr>
              <a:t>秋山</a:t>
            </a:r>
            <a:r>
              <a:rPr lang="ja-JP" altLang="en-US" sz="2800" b="1" dirty="0">
                <a:solidFill>
                  <a:srgbClr val="000000"/>
                </a:solidFill>
                <a:latin typeface="Helvetica" pitchFamily="2" charset="0"/>
              </a:rPr>
              <a:t>　</a:t>
            </a:r>
            <a:r>
              <a:rPr lang="ja-JP" altLang="en-US" sz="2800" b="1" dirty="0">
                <a:solidFill>
                  <a:srgbClr val="000000"/>
                </a:solidFill>
                <a:effectLst/>
                <a:latin typeface="Helvetica" pitchFamily="2" charset="0"/>
              </a:rPr>
              <a:t>紅葉</a:t>
            </a:r>
            <a:r>
              <a:rPr lang="ja-JP" altLang="en-US" dirty="0">
                <a:solidFill>
                  <a:srgbClr val="000000"/>
                </a:solidFill>
                <a:effectLst/>
                <a:latin typeface="Helvetica" pitchFamily="2" charset="0"/>
              </a:rPr>
              <a:t>氏</a:t>
            </a:r>
            <a:r>
              <a:rPr lang="ja-JP" altLang="en-US" sz="1800" dirty="0">
                <a:solidFill>
                  <a:srgbClr val="000000"/>
                </a:solidFill>
                <a:effectLst/>
                <a:latin typeface="Helvetica" pitchFamily="2" charset="0"/>
              </a:rPr>
              <a:t>（</a:t>
            </a:r>
            <a:r>
              <a:rPr lang="en" altLang="ja-JP" sz="1800" dirty="0">
                <a:solidFill>
                  <a:srgbClr val="000000"/>
                </a:solidFill>
                <a:effectLst/>
                <a:latin typeface="Helvetica" pitchFamily="2" charset="0"/>
              </a:rPr>
              <a:t>NPO </a:t>
            </a:r>
            <a:r>
              <a:rPr lang="ja-JP" altLang="en-US" sz="1800" dirty="0">
                <a:solidFill>
                  <a:srgbClr val="000000"/>
                </a:solidFill>
                <a:effectLst/>
                <a:latin typeface="Helvetica" pitchFamily="2" charset="0"/>
              </a:rPr>
              <a:t>法人場作りネット理事、「やどかりハウス」コーディネーター）</a:t>
            </a:r>
            <a:endParaRPr lang="en-US" altLang="ja-JP" sz="18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914400" lvl="1" indent="-457200">
              <a:buFont typeface="+mj-ea"/>
              <a:buAutoNum type="circleNumDbPlain"/>
            </a:pPr>
            <a:endParaRPr lang="ja-JP" altLang="en-US" sz="105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914400" lvl="1" indent="-457200">
              <a:buFont typeface="+mj-ea"/>
              <a:buAutoNum type="circleNumDbPlain"/>
            </a:pPr>
            <a:r>
              <a:rPr lang="ja-JP" altLang="en-US" sz="2800" b="1" dirty="0">
                <a:solidFill>
                  <a:srgbClr val="000000"/>
                </a:solidFill>
                <a:effectLst/>
                <a:latin typeface="Helvetica" pitchFamily="2" charset="0"/>
              </a:rPr>
              <a:t>荒井</a:t>
            </a:r>
            <a:r>
              <a:rPr lang="ja-JP" altLang="en-US" sz="2800" b="1" dirty="0">
                <a:solidFill>
                  <a:srgbClr val="000000"/>
                </a:solidFill>
                <a:latin typeface="Helvetica" pitchFamily="2" charset="0"/>
              </a:rPr>
              <a:t>　</a:t>
            </a:r>
            <a:r>
              <a:rPr lang="ja-JP" altLang="en-US" sz="2800" b="1" dirty="0">
                <a:solidFill>
                  <a:srgbClr val="000000"/>
                </a:solidFill>
                <a:effectLst/>
                <a:latin typeface="Helvetica" pitchFamily="2" charset="0"/>
              </a:rPr>
              <a:t>佑介</a:t>
            </a:r>
            <a:r>
              <a:rPr lang="ja-JP" altLang="en-US" dirty="0">
                <a:solidFill>
                  <a:srgbClr val="000000"/>
                </a:solidFill>
                <a:effectLst/>
                <a:latin typeface="Helvetica" pitchFamily="2" charset="0"/>
              </a:rPr>
              <a:t>氏</a:t>
            </a:r>
            <a:r>
              <a:rPr lang="ja-JP" altLang="en-US" sz="1800" dirty="0">
                <a:solidFill>
                  <a:srgbClr val="000000"/>
                </a:solidFill>
                <a:effectLst/>
                <a:latin typeface="Helvetica" pitchFamily="2" charset="0"/>
              </a:rPr>
              <a:t>（</a:t>
            </a:r>
            <a:r>
              <a:rPr lang="en" altLang="ja-JP" sz="1800" dirty="0">
                <a:solidFill>
                  <a:srgbClr val="000000"/>
                </a:solidFill>
                <a:effectLst/>
                <a:latin typeface="Helvetica" pitchFamily="2" charset="0"/>
              </a:rPr>
              <a:t>NPO </a:t>
            </a:r>
            <a:r>
              <a:rPr lang="ja-JP" altLang="en-US" sz="1800" dirty="0">
                <a:solidFill>
                  <a:srgbClr val="000000"/>
                </a:solidFill>
                <a:effectLst/>
                <a:latin typeface="Helvetica" pitchFamily="2" charset="0"/>
              </a:rPr>
              <a:t>法人サンカクシャ代表理事）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771E6981-45BC-0387-7E91-563A9CB02F6D}"/>
              </a:ext>
            </a:extLst>
          </p:cNvPr>
          <p:cNvSpPr txBox="1">
            <a:spLocks/>
          </p:cNvSpPr>
          <p:nvPr/>
        </p:nvSpPr>
        <p:spPr>
          <a:xfrm>
            <a:off x="1353671" y="5897564"/>
            <a:ext cx="9538447" cy="914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/>
              <a:t>→報告後、論点整理</a:t>
            </a:r>
            <a:r>
              <a:rPr lang="ja-JP" altLang="en-US" sz="1800"/>
              <a:t>（</a:t>
            </a:r>
            <a:r>
              <a:rPr lang="en-US" altLang="ja-JP" sz="1800" dirty="0"/>
              <a:t>10</a:t>
            </a:r>
            <a:r>
              <a:rPr lang="ja-JP" altLang="en-US" sz="1800"/>
              <a:t>分）</a:t>
            </a:r>
            <a:r>
              <a:rPr lang="ja-JP" altLang="en-US" sz="2400"/>
              <a:t>、討論</a:t>
            </a:r>
            <a:r>
              <a:rPr lang="ja-JP" altLang="en-US" sz="1800"/>
              <a:t>（</a:t>
            </a:r>
            <a:r>
              <a:rPr lang="en-US" altLang="ja-JP" sz="1800" dirty="0"/>
              <a:t>30</a:t>
            </a:r>
            <a:r>
              <a:rPr lang="ja-JP" altLang="en-US" sz="1800"/>
              <a:t>分）</a:t>
            </a:r>
            <a:r>
              <a:rPr lang="ja-JP" altLang="en-US" sz="2400"/>
              <a:t>、総括</a:t>
            </a:r>
            <a:r>
              <a:rPr lang="ja-JP" altLang="en-US" sz="1800"/>
              <a:t>（</a:t>
            </a:r>
            <a:r>
              <a:rPr lang="en-US" altLang="ja-JP" sz="1800" dirty="0"/>
              <a:t>10</a:t>
            </a:r>
            <a:r>
              <a:rPr lang="ja-JP" altLang="en-US" sz="1800"/>
              <a:t>分）</a:t>
            </a:r>
            <a:endParaRPr lang="ja-JP" altLang="en-US" sz="240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770B9DC-97E3-9A41-E896-2620C5DE71F7}"/>
              </a:ext>
            </a:extLst>
          </p:cNvPr>
          <p:cNvSpPr txBox="1">
            <a:spLocks/>
          </p:cNvSpPr>
          <p:nvPr/>
        </p:nvSpPr>
        <p:spPr>
          <a:xfrm>
            <a:off x="2605367" y="3942227"/>
            <a:ext cx="6981265" cy="154417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en-US" sz="2000" dirty="0">
                <a:solidFill>
                  <a:srgbClr val="000000"/>
                </a:solidFill>
                <a:effectLst/>
                <a:latin typeface="Helvetica" pitchFamily="2" charset="0"/>
              </a:rPr>
              <a:t>「支援者」として大切にしていることとその理由</a:t>
            </a:r>
            <a:endParaRPr lang="en-US" altLang="ja-JP" sz="20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en-US" sz="2000" dirty="0">
                <a:solidFill>
                  <a:srgbClr val="000000"/>
                </a:solidFill>
                <a:effectLst/>
                <a:latin typeface="Helvetica" pitchFamily="2" charset="0"/>
              </a:rPr>
              <a:t>現在の支援のスタイルにたどり着いた経緯やきっかけ</a:t>
            </a:r>
            <a:endParaRPr lang="en-US" altLang="ja-JP" sz="20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ja-JP" altLang="en-US" sz="2000" dirty="0">
                <a:solidFill>
                  <a:srgbClr val="000000"/>
                </a:solidFill>
                <a:effectLst/>
                <a:latin typeface="Helvetica" pitchFamily="2" charset="0"/>
              </a:rPr>
              <a:t>今後、どのような「支援」を目指すか</a:t>
            </a:r>
          </a:p>
        </p:txBody>
      </p:sp>
    </p:spTree>
    <p:extLst>
      <p:ext uri="{BB962C8B-B14F-4D97-AF65-F5344CB8AC3E}">
        <p14:creationId xmlns:p14="http://schemas.microsoft.com/office/powerpoint/2010/main" val="1901263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C00A20-6C87-2D90-BD8A-F2EB2931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1245768"/>
          </a:xfrm>
        </p:spPr>
        <p:txBody>
          <a:bodyPr>
            <a:normAutofit/>
          </a:bodyPr>
          <a:lstStyle/>
          <a:p>
            <a:r>
              <a:rPr kumimoji="1" lang="ja-JP" altLang="en-US" sz="3600" b="1" dirty="0"/>
              <a:t>支援資源につながりにくい人たち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CA610-7680-9E65-0628-1103447E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448"/>
            <a:ext cx="10683240" cy="56832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dirty="0"/>
              <a:t>申請主義</a:t>
            </a:r>
            <a:r>
              <a:rPr lang="ja-JP" altLang="en-US" dirty="0"/>
              <a:t>：あらかじめ申請しなければ制度を利用できない。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r>
              <a:rPr lang="ja-JP" altLang="en-US" dirty="0"/>
              <a:t>制度を知らない、現状に課題を感じていない人は、そもそも申請する</a:t>
            </a:r>
            <a:endParaRPr lang="en-US" altLang="ja-JP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ja-JP" altLang="en-US" dirty="0"/>
              <a:t>  という選択肢を持ちにくい。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r>
              <a:rPr kumimoji="1" lang="ja-JP" altLang="en-US" b="0" i="0" u="none" strike="noStrike" kern="1200" cap="none" spc="100" normalizeH="0" baseline="0" noProof="0" dirty="0">
                <a:ln>
                  <a:noFill/>
                </a:ln>
                <a:solidFill>
                  <a:srgbClr val="1C2732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</a:rPr>
              <a:t>「パワーレス」の状</a:t>
            </a:r>
            <a:r>
              <a:rPr kumimoji="1" lang="ja-JP" altLang="en-US" i="0" u="none" strike="noStrike" kern="1200" cap="none" spc="100" normalizeH="0" baseline="0" noProof="0" dirty="0">
                <a:ln>
                  <a:noFill/>
                </a:ln>
                <a:solidFill>
                  <a:srgbClr val="1C2732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</a:rPr>
              <a:t>況に陥っている人は、意思の表出や自己決定をする気力も失っている可能性が高い</a:t>
            </a:r>
            <a:r>
              <a:rPr kumimoji="1" lang="ja-JP" altLang="en-US" b="0" i="0" u="none" strike="noStrike" kern="1200" cap="none" spc="100" normalizeH="0" baseline="0" noProof="0" dirty="0">
                <a:ln>
                  <a:noFill/>
                </a:ln>
                <a:solidFill>
                  <a:srgbClr val="1C2732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</a:rPr>
              <a:t>。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r>
              <a:rPr lang="ja-JP" altLang="en-US" dirty="0"/>
              <a:t>申請手続きが煩雑だと感じる人、支援を受けることに迷いやスティグマを感じる人、公的機関に対する不信感がある人は、支援を避ける傾向がある。</a:t>
            </a:r>
            <a:endParaRPr lang="en-US" altLang="ja-JP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ja-JP" altLang="en-US" b="1" dirty="0"/>
              <a:t>▶</a:t>
            </a:r>
            <a:r>
              <a:rPr lang="ja-JP" altLang="en-US" b="1" u="sng" dirty="0"/>
              <a:t>こうした人とどのようにつながり、関わりを持つべきか？</a:t>
            </a:r>
            <a:endParaRPr kumimoji="1" lang="ja-JP" altLang="en-US" b="1" u="sng" dirty="0"/>
          </a:p>
        </p:txBody>
      </p:sp>
    </p:spTree>
    <p:extLst>
      <p:ext uri="{BB962C8B-B14F-4D97-AF65-F5344CB8AC3E}">
        <p14:creationId xmlns:p14="http://schemas.microsoft.com/office/powerpoint/2010/main" val="349102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C00A20-6C87-2D90-BD8A-F2EB29313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1245768"/>
          </a:xfrm>
        </p:spPr>
        <p:txBody>
          <a:bodyPr>
            <a:normAutofit/>
          </a:bodyPr>
          <a:lstStyle/>
          <a:p>
            <a:r>
              <a:rPr kumimoji="1" lang="ja-JP" altLang="en-US" sz="3600" b="1" dirty="0"/>
              <a:t>「新たな支援」を捉える視点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1FCA610-7680-9E65-0628-1103447E8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448"/>
            <a:ext cx="10683240" cy="568329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ja-JP" altLang="en-US" sz="2800" dirty="0"/>
              <a:t>「福祉」を前面に出さない</a:t>
            </a:r>
            <a:r>
              <a:rPr lang="ja-JP" altLang="en-US" sz="2400" dirty="0"/>
              <a:t>（意識させない）</a:t>
            </a:r>
            <a:r>
              <a:rPr lang="ja-JP" altLang="en-US" sz="2800" dirty="0"/>
              <a:t>「支援」。</a:t>
            </a:r>
            <a:endParaRPr lang="en-US" altLang="ja-JP" sz="2800" dirty="0"/>
          </a:p>
          <a:p>
            <a:pPr lvl="1">
              <a:lnSpc>
                <a:spcPct val="150000"/>
              </a:lnSpc>
            </a:pPr>
            <a:r>
              <a:rPr lang="ja-JP" altLang="en-US" dirty="0"/>
              <a:t>専門職としての見立てに基づいて「課題」の解決を急ぐのではなく、</a:t>
            </a:r>
            <a:endParaRPr lang="en-US" altLang="ja-JP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ja-JP" altLang="en-US" dirty="0"/>
              <a:t>   まずは固有性をもった存在としてその人を理解するよう努める。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r>
              <a:rPr lang="ja-JP" altLang="en-US" dirty="0"/>
              <a:t>何気ない日常をともにする関係を築き、</a:t>
            </a:r>
            <a:r>
              <a:rPr kumimoji="1" lang="ja-JP" altLang="en-US" b="0" i="0" u="none" strike="noStrike" kern="1200" cap="none" spc="100" normalizeH="0" baseline="0" noProof="0" dirty="0">
                <a:ln>
                  <a:noFill/>
                </a:ln>
                <a:solidFill>
                  <a:srgbClr val="1C2732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</a:rPr>
              <a:t>本人の中に「このように</a:t>
            </a:r>
            <a:endParaRPr lang="en-US" altLang="ja-JP" spc="100" dirty="0">
              <a:solidFill>
                <a:srgbClr val="1C2732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kumimoji="1" lang="en-US" altLang="ja-JP" b="0" i="0" u="none" strike="noStrike" kern="1200" cap="none" spc="100" normalizeH="0" baseline="0" noProof="0" dirty="0">
                <a:ln>
                  <a:noFill/>
                </a:ln>
                <a:solidFill>
                  <a:srgbClr val="1C2732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</a:rPr>
              <a:t>   </a:t>
            </a:r>
            <a:r>
              <a:rPr kumimoji="1" lang="ja-JP" altLang="en-US" b="0" i="0" u="none" strike="noStrike" kern="1200" cap="none" spc="100" normalizeH="0" baseline="0" noProof="0" dirty="0">
                <a:ln>
                  <a:noFill/>
                </a:ln>
                <a:solidFill>
                  <a:srgbClr val="1C2732"/>
                </a:solidFill>
                <a:effectLst/>
                <a:uLnTx/>
                <a:uFillTx/>
                <a:latin typeface="Yu Gothic" panose="020B0400000000000000" pitchFamily="34" charset="-128"/>
                <a:ea typeface="Yu Gothic" panose="020B0400000000000000" pitchFamily="34" charset="-128"/>
              </a:rPr>
              <a:t>生きたい」という主体的な意思が芽生えるのを待つ</a:t>
            </a:r>
            <a:r>
              <a:rPr lang="ja-JP" altLang="en-US" dirty="0"/>
              <a:t>。</a:t>
            </a:r>
            <a:endParaRPr lang="en-US" altLang="ja-JP" dirty="0"/>
          </a:p>
          <a:p>
            <a:pPr lvl="1">
              <a:lnSpc>
                <a:spcPct val="150000"/>
              </a:lnSpc>
            </a:pPr>
            <a:r>
              <a:rPr lang="ja-JP" altLang="en-US" dirty="0"/>
              <a:t>いまの社会で「生きづらさ」を抱える人びとを支援関係にのみ囲い込むのではなく、社会に開き、社会そのものを変えていく。</a:t>
            </a:r>
            <a:endParaRPr lang="en-US" altLang="ja-JP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ja-JP" altLang="en-US" b="1" dirty="0"/>
              <a:t>▶</a:t>
            </a:r>
            <a:r>
              <a:rPr lang="ja-JP" altLang="en-US" b="1" u="sng" dirty="0"/>
              <a:t>こうした「支援」をどのように行い、どのような成果を得てきたか？</a:t>
            </a:r>
          </a:p>
        </p:txBody>
      </p:sp>
    </p:spTree>
    <p:extLst>
      <p:ext uri="{BB962C8B-B14F-4D97-AF65-F5344CB8AC3E}">
        <p14:creationId xmlns:p14="http://schemas.microsoft.com/office/powerpoint/2010/main" val="253625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500</Words>
  <Application>Microsoft Office PowerPoint</Application>
  <PresentationFormat>ワイド画面</PresentationFormat>
  <Paragraphs>41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游ゴシック</vt:lpstr>
      <vt:lpstr>游ゴシック</vt:lpstr>
      <vt:lpstr>游ゴシック Light</vt:lpstr>
      <vt:lpstr>Arial</vt:lpstr>
      <vt:lpstr>Helvetica</vt:lpstr>
      <vt:lpstr>Wingdings</vt:lpstr>
      <vt:lpstr>Office テーマ</vt:lpstr>
      <vt:lpstr>講座①  実践者が語る「新たな支援」のかたち</vt:lpstr>
      <vt:lpstr>本講座の趣旨</vt:lpstr>
      <vt:lpstr>本講座の内容</vt:lpstr>
      <vt:lpstr>支援資源につながりにくい人たち</vt:lpstr>
      <vt:lpstr>「新たな支援」を捉える視点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講座①  実践者が語る「新たな支援」のかたち</dc:title>
  <dc:creator>Gakuto KAWAMURA</dc:creator>
  <cp:lastModifiedBy>編集室</cp:lastModifiedBy>
  <cp:revision>36</cp:revision>
  <dcterms:created xsi:type="dcterms:W3CDTF">2025-05-31T08:24:25Z</dcterms:created>
  <dcterms:modified xsi:type="dcterms:W3CDTF">2025-06-18T01:56:48Z</dcterms:modified>
</cp:coreProperties>
</file>